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4" r:id="rId8"/>
    <p:sldId id="265" r:id="rId9"/>
    <p:sldId id="263" r:id="rId10"/>
    <p:sldId id="261" r:id="rId11"/>
    <p:sldId id="266" r:id="rId12"/>
    <p:sldId id="267" r:id="rId13"/>
    <p:sldId id="269" r:id="rId14"/>
    <p:sldId id="272" r:id="rId15"/>
    <p:sldId id="268" r:id="rId16"/>
    <p:sldId id="278" r:id="rId17"/>
    <p:sldId id="270" r:id="rId18"/>
    <p:sldId id="273" r:id="rId19"/>
    <p:sldId id="275" r:id="rId20"/>
    <p:sldId id="271" r:id="rId21"/>
    <p:sldId id="274" r:id="rId22"/>
    <p:sldId id="276" r:id="rId23"/>
    <p:sldId id="277" r:id="rId24"/>
    <p:sldId id="280" r:id="rId25"/>
    <p:sldId id="281" r:id="rId26"/>
    <p:sldId id="282" r:id="rId27"/>
    <p:sldId id="279" r:id="rId28"/>
    <p:sldId id="28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29"/>
    <p:restoredTop sz="96405"/>
  </p:normalViewPr>
  <p:slideViewPr>
    <p:cSldViewPr snapToGrid="0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2/5/23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2/5/23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2/5/23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2/5/23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2/5/23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2/5/23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2/5/23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2/5/23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2/5/23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9C1E8B-B18B-A894-51BC-9088454996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Kontrolle des Zellzyklus und Tumorbiologie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69E323B-1921-7493-A6F9-960F531D9B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Mutationen verändern das molekulare Kontrollsystem</a:t>
            </a:r>
          </a:p>
        </p:txBody>
      </p:sp>
    </p:spTree>
    <p:extLst>
      <p:ext uri="{BB962C8B-B14F-4D97-AF65-F5344CB8AC3E}">
        <p14:creationId xmlns:p14="http://schemas.microsoft.com/office/powerpoint/2010/main" val="374798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49FB8B-1AAC-DD2D-6947-CC7F36D0B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746" y="498649"/>
            <a:ext cx="5761411" cy="2283824"/>
          </a:xfrm>
        </p:spPr>
        <p:txBody>
          <a:bodyPr/>
          <a:lstStyle/>
          <a:p>
            <a:r>
              <a:rPr lang="de-DE" sz="2800" dirty="0"/>
              <a:t>Interne Signale: Nachrichten von </a:t>
            </a:r>
            <a:r>
              <a:rPr lang="de-DE" sz="2800" dirty="0" err="1"/>
              <a:t>Kinetochoren</a:t>
            </a:r>
            <a:endParaRPr lang="de-DE" sz="28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31E0019-161F-4168-5FD5-B9A86E9260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1BC4E26-ACE6-1BB8-DC48-82C4C63A6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156" y="565543"/>
            <a:ext cx="5534736" cy="572691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E2808D6-049C-F922-A208-6AAF962F087B}"/>
              </a:ext>
            </a:extLst>
          </p:cNvPr>
          <p:cNvSpPr txBox="1"/>
          <p:nvPr/>
        </p:nvSpPr>
        <p:spPr>
          <a:xfrm>
            <a:off x="733119" y="2578324"/>
            <a:ext cx="5262664" cy="34163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Kinetochoren</a:t>
            </a:r>
            <a:r>
              <a:rPr lang="de-DE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, die noch nicht mit </a:t>
            </a:r>
            <a:r>
              <a:rPr lang="de-DE" sz="24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Mikrotubuli</a:t>
            </a:r>
            <a:r>
              <a:rPr lang="de-DE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der Spindel verbunden sind, lösen ein „Haltesignal“ aus; mit ihnen assoziierte Proteine, die einen Signalübertragungsweg in Gang  setzen (</a:t>
            </a:r>
            <a:r>
              <a:rPr lang="de-DE" sz="2400" i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anaphase</a:t>
            </a:r>
            <a:r>
              <a:rPr lang="de-DE" sz="24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de-DE" sz="2400" i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promoting</a:t>
            </a:r>
            <a:r>
              <a:rPr lang="de-DE" sz="24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de-DE" sz="2400" i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complex</a:t>
            </a:r>
            <a:r>
              <a:rPr lang="de-DE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, APC), werden in inaktivem Zustand festgehalten</a:t>
            </a:r>
          </a:p>
        </p:txBody>
      </p:sp>
    </p:spTree>
    <p:extLst>
      <p:ext uri="{BB962C8B-B14F-4D97-AF65-F5344CB8AC3E}">
        <p14:creationId xmlns:p14="http://schemas.microsoft.com/office/powerpoint/2010/main" val="577960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41FE06-75F7-2721-5357-C850308FA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714" y="2030936"/>
            <a:ext cx="4555182" cy="3032491"/>
          </a:xfrm>
        </p:spPr>
        <p:txBody>
          <a:bodyPr/>
          <a:lstStyle/>
          <a:p>
            <a:r>
              <a:rPr lang="de-DE" dirty="0"/>
              <a:t>Zellwachstum – Wachstums-faktoren – dichteabhängige Hemmung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DA3CC8-814D-2BDF-5518-804AF4E061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34980AB-5E47-FCA6-A277-B4E367795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892" y="272374"/>
            <a:ext cx="4320394" cy="631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485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66C0A8-AAF6-1054-38E1-2426136DE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091336" cy="706964"/>
          </a:xfrm>
        </p:spPr>
        <p:txBody>
          <a:bodyPr/>
          <a:lstStyle/>
          <a:p>
            <a:r>
              <a:rPr lang="de-DE" dirty="0"/>
              <a:t>Steuerung des normalen Zellwachstums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6EF63C2-33A2-8030-F9E9-6BEB37288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2" y="2603500"/>
            <a:ext cx="4825159" cy="576262"/>
          </a:xfrm>
        </p:spPr>
        <p:txBody>
          <a:bodyPr/>
          <a:lstStyle/>
          <a:p>
            <a:r>
              <a:rPr lang="de-DE" dirty="0"/>
              <a:t>Proto-Onkogene, z.B. </a:t>
            </a:r>
            <a:r>
              <a:rPr lang="de-DE" b="1" dirty="0"/>
              <a:t>ras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657AACD-A0A5-3368-594D-5D85F4D7E4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„Gaspedal“</a:t>
            </a:r>
          </a:p>
          <a:p>
            <a:r>
              <a:rPr lang="de-DE" dirty="0"/>
              <a:t>Genprodukte fördern die Zellteilung</a:t>
            </a:r>
          </a:p>
          <a:p>
            <a:r>
              <a:rPr lang="de-DE" dirty="0"/>
              <a:t>Aktivitätssteuerung über spezifische Wachstumsfaktoren, z.B. bei Wundheilung</a:t>
            </a:r>
          </a:p>
          <a:p>
            <a:r>
              <a:rPr lang="de-DE" dirty="0"/>
              <a:t>Mutationen meist dominant, eine Mutation reicht aus für die Entstehung eines Onkogens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58EE40A-A676-5EB5-B719-9155E9A3F2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Tumorsuppressorgen, z.B. </a:t>
            </a:r>
            <a:r>
              <a:rPr lang="de-DE" b="1" dirty="0"/>
              <a:t>p53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A27CED98-A0DB-73E5-3680-16DEB98959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dirty="0"/>
              <a:t>„Bremse“, „Schutzengel der Zelle“</a:t>
            </a:r>
          </a:p>
          <a:p>
            <a:r>
              <a:rPr lang="de-DE" dirty="0"/>
              <a:t>Genprodukte hemmen die Zellteilung</a:t>
            </a:r>
          </a:p>
          <a:p>
            <a:r>
              <a:rPr lang="de-DE" dirty="0"/>
              <a:t>Erkennt u.a. DNA-Schäden, verschafft Zeit für die DNA-Reparatur oder löst Apoptose aus</a:t>
            </a:r>
          </a:p>
          <a:p>
            <a:r>
              <a:rPr lang="de-DE" dirty="0"/>
              <a:t>Mutationen meist rezessiv, beide Allele müssen mutieren</a:t>
            </a:r>
          </a:p>
        </p:txBody>
      </p:sp>
    </p:spTree>
    <p:extLst>
      <p:ext uri="{BB962C8B-B14F-4D97-AF65-F5344CB8AC3E}">
        <p14:creationId xmlns:p14="http://schemas.microsoft.com/office/powerpoint/2010/main" val="1311719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8B545D-EDC1-E216-4117-F2324C4E0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Krebs – </a:t>
            </a:r>
            <a:br>
              <a:rPr lang="de-DE" dirty="0"/>
            </a:br>
            <a:r>
              <a:rPr lang="de-DE" dirty="0"/>
              <a:t>Fehler in der Informations-übertragung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78C4B82-E6AE-AA02-3F25-9A0860265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95559" y="1390389"/>
            <a:ext cx="3757545" cy="4334005"/>
          </a:xfrm>
        </p:spPr>
        <p:txBody>
          <a:bodyPr>
            <a:normAutofit/>
          </a:bodyPr>
          <a:lstStyle/>
          <a:p>
            <a:r>
              <a:rPr lang="de-DE" sz="2800" dirty="0"/>
              <a:t>Stelle begründete Hypothesen auf, was bei Krebszellen falsch läuft.</a:t>
            </a:r>
          </a:p>
        </p:txBody>
      </p:sp>
    </p:spTree>
    <p:extLst>
      <p:ext uri="{BB962C8B-B14F-4D97-AF65-F5344CB8AC3E}">
        <p14:creationId xmlns:p14="http://schemas.microsoft.com/office/powerpoint/2010/main" val="11330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8B545D-EDC1-E216-4117-F2324C4E0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Krebs – </a:t>
            </a:r>
            <a:br>
              <a:rPr lang="de-DE" dirty="0"/>
            </a:br>
            <a:r>
              <a:rPr lang="de-DE" dirty="0"/>
              <a:t>Fehler in der Informations-übertragung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78C4B82-E6AE-AA02-3F25-9A08602657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76E74C18-4DC8-FB89-2541-C6CA8DEBB9D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r="38516"/>
          <a:stretch/>
        </p:blipFill>
        <p:spPr>
          <a:xfrm>
            <a:off x="6475956" y="520429"/>
            <a:ext cx="4815062" cy="5817141"/>
          </a:xfrm>
        </p:spPr>
      </p:pic>
    </p:spTree>
    <p:extLst>
      <p:ext uri="{BB962C8B-B14F-4D97-AF65-F5344CB8AC3E}">
        <p14:creationId xmlns:p14="http://schemas.microsoft.com/office/powerpoint/2010/main" val="1963080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8B545D-EDC1-E216-4117-F2324C4E0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Krebs – </a:t>
            </a:r>
            <a:br>
              <a:rPr lang="de-DE" dirty="0"/>
            </a:br>
            <a:r>
              <a:rPr lang="de-DE" dirty="0"/>
              <a:t>Fehler in der Informationsübertragung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76E74C18-4DC8-FB89-2541-C6CA8DEBB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8112" y="442942"/>
            <a:ext cx="7989192" cy="5937066"/>
          </a:xfrm>
        </p:spPr>
      </p:pic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B29E11A-0FBF-4E1D-D3A7-97AEE9959F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2352334" cy="2895599"/>
          </a:xfrm>
        </p:spPr>
        <p:txBody>
          <a:bodyPr>
            <a:normAutofit/>
          </a:bodyPr>
          <a:lstStyle/>
          <a:p>
            <a:r>
              <a:rPr lang="de-DE" sz="2400" b="1" dirty="0"/>
              <a:t>Proto-Onkogene </a:t>
            </a:r>
          </a:p>
          <a:p>
            <a:r>
              <a:rPr lang="de-DE" sz="2400" b="1" dirty="0"/>
              <a:t>und </a:t>
            </a:r>
          </a:p>
          <a:p>
            <a:r>
              <a:rPr lang="de-DE" sz="2400" b="1" dirty="0"/>
              <a:t>ihre mutierte Form</a:t>
            </a:r>
          </a:p>
        </p:txBody>
      </p:sp>
    </p:spTree>
    <p:extLst>
      <p:ext uri="{BB962C8B-B14F-4D97-AF65-F5344CB8AC3E}">
        <p14:creationId xmlns:p14="http://schemas.microsoft.com/office/powerpoint/2010/main" val="2050894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66211D79-D7D0-7118-B261-9CEC649A4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1088596"/>
          </a:xfrm>
        </p:spPr>
        <p:txBody>
          <a:bodyPr/>
          <a:lstStyle/>
          <a:p>
            <a:r>
              <a:rPr lang="de-DE" dirty="0"/>
              <a:t>Genetische Veränderungen wandeln Proto-Onkogene in Onkogene um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FF7E9A30-46B9-E625-2702-73404C19A8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319" y="2603500"/>
            <a:ext cx="8395674" cy="3416300"/>
          </a:xfrm>
        </p:spPr>
      </p:pic>
    </p:spTree>
    <p:extLst>
      <p:ext uri="{BB962C8B-B14F-4D97-AF65-F5344CB8AC3E}">
        <p14:creationId xmlns:p14="http://schemas.microsoft.com/office/powerpoint/2010/main" val="4235337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88184CE6-A263-4899-309D-43EE06705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2800" b="1" i="1" dirty="0" err="1">
                <a:solidFill>
                  <a:schemeClr val="accent1"/>
                </a:solidFill>
              </a:rPr>
              <a:t>What</a:t>
            </a:r>
            <a:r>
              <a:rPr lang="de-DE" sz="2800" b="1" i="1" dirty="0">
                <a:solidFill>
                  <a:schemeClr val="accent1"/>
                </a:solidFill>
              </a:rPr>
              <a:t> </a:t>
            </a:r>
            <a:r>
              <a:rPr lang="de-DE" sz="2800" b="1" i="1" dirty="0" err="1">
                <a:solidFill>
                  <a:schemeClr val="accent1"/>
                </a:solidFill>
              </a:rPr>
              <a:t>goes</a:t>
            </a:r>
            <a:r>
              <a:rPr lang="de-DE" sz="2800" b="1" i="1" dirty="0">
                <a:solidFill>
                  <a:schemeClr val="accent1"/>
                </a:solidFill>
              </a:rPr>
              <a:t> </a:t>
            </a:r>
            <a:r>
              <a:rPr lang="de-DE" sz="2800" b="1" i="1" dirty="0" err="1">
                <a:solidFill>
                  <a:schemeClr val="accent1"/>
                </a:solidFill>
              </a:rPr>
              <a:t>wrong</a:t>
            </a:r>
            <a:r>
              <a:rPr lang="de-DE" sz="2800" b="1" i="1" dirty="0">
                <a:solidFill>
                  <a:schemeClr val="accent1"/>
                </a:solidFill>
              </a:rPr>
              <a:t> in </a:t>
            </a:r>
            <a:r>
              <a:rPr lang="de-DE" sz="2800" b="1" i="1" dirty="0" err="1">
                <a:solidFill>
                  <a:schemeClr val="accent1"/>
                </a:solidFill>
              </a:rPr>
              <a:t>cancer</a:t>
            </a:r>
            <a:r>
              <a:rPr lang="de-DE" sz="2800" b="1" i="1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4D70DFD-D60F-C862-D41A-40A0E12F56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9882092" cy="493712"/>
          </a:xfrm>
        </p:spPr>
        <p:txBody>
          <a:bodyPr>
            <a:normAutofit fontScale="92500"/>
          </a:bodyPr>
          <a:lstStyle/>
          <a:p>
            <a:r>
              <a:rPr lang="de-DE" sz="2400" dirty="0"/>
              <a:t>Benigne vs. Maligne Tumore – unterschiedliche Stadien der Entartung</a:t>
            </a:r>
          </a:p>
        </p:txBody>
      </p:sp>
      <p:pic>
        <p:nvPicPr>
          <p:cNvPr id="1026" name="Picture 2" descr="Entstehung von Krebs">
            <a:extLst>
              <a:ext uri="{FF2B5EF4-FFF2-40B4-BE49-F238E27FC236}">
                <a16:creationId xmlns:a16="http://schemas.microsoft.com/office/drawing/2014/main" id="{1997746A-7489-2D31-39AE-12D250CC7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122" y="109954"/>
            <a:ext cx="5999967" cy="485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chtungspfeil 9">
            <a:extLst>
              <a:ext uri="{FF2B5EF4-FFF2-40B4-BE49-F238E27FC236}">
                <a16:creationId xmlns:a16="http://schemas.microsoft.com/office/drawing/2014/main" id="{90794C40-2EA8-7E79-9B97-7AADDBBC6CCB}"/>
              </a:ext>
            </a:extLst>
          </p:cNvPr>
          <p:cNvSpPr/>
          <p:nvPr/>
        </p:nvSpPr>
        <p:spPr>
          <a:xfrm rot="20182453">
            <a:off x="438411" y="4835863"/>
            <a:ext cx="2467627" cy="541463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5B83924-077A-E8F5-BB10-ED5514E30233}"/>
              </a:ext>
            </a:extLst>
          </p:cNvPr>
          <p:cNvSpPr txBox="1"/>
          <p:nvPr/>
        </p:nvSpPr>
        <p:spPr>
          <a:xfrm rot="20203989">
            <a:off x="629124" y="5034051"/>
            <a:ext cx="185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Nicht-invasiv</a:t>
            </a:r>
          </a:p>
        </p:txBody>
      </p:sp>
      <p:sp>
        <p:nvSpPr>
          <p:cNvPr id="11" name="Richtungspfeil 10">
            <a:extLst>
              <a:ext uri="{FF2B5EF4-FFF2-40B4-BE49-F238E27FC236}">
                <a16:creationId xmlns:a16="http://schemas.microsoft.com/office/drawing/2014/main" id="{BB77D221-18CA-8CA8-2750-D8E320553BE9}"/>
              </a:ext>
            </a:extLst>
          </p:cNvPr>
          <p:cNvSpPr/>
          <p:nvPr/>
        </p:nvSpPr>
        <p:spPr>
          <a:xfrm rot="11784874">
            <a:off x="9017417" y="4707157"/>
            <a:ext cx="2467627" cy="541463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EA9D417-7D01-C41C-E087-EF906FAE097A}"/>
              </a:ext>
            </a:extLst>
          </p:cNvPr>
          <p:cNvSpPr txBox="1"/>
          <p:nvPr/>
        </p:nvSpPr>
        <p:spPr>
          <a:xfrm rot="1111083">
            <a:off x="10087757" y="4960618"/>
            <a:ext cx="1221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invasiv</a:t>
            </a:r>
          </a:p>
        </p:txBody>
      </p:sp>
      <p:pic>
        <p:nvPicPr>
          <p:cNvPr id="1032" name="Picture 8" descr="Tumor: Gutartig oder bösartig?">
            <a:extLst>
              <a:ext uri="{FF2B5EF4-FFF2-40B4-BE49-F238E27FC236}">
                <a16:creationId xmlns:a16="http://schemas.microsoft.com/office/drawing/2014/main" id="{A4D70542-63CB-65E2-0C2E-2205DEE2F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11" y="254258"/>
            <a:ext cx="1574800" cy="443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umor: Gutartig oder bösartig?">
            <a:extLst>
              <a:ext uri="{FF2B5EF4-FFF2-40B4-BE49-F238E27FC236}">
                <a16:creationId xmlns:a16="http://schemas.microsoft.com/office/drawing/2014/main" id="{83A0FF04-9C4B-1941-94F9-7E3ED9C15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789" y="235208"/>
            <a:ext cx="1574800" cy="447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852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590CF0-3D67-FE56-804E-F3224D51B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Signalübertragung durch Ras und p53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6C02E610-AFF6-80D4-F0FD-410B21EB3D2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56034" y="2603500"/>
            <a:ext cx="4764300" cy="3965128"/>
          </a:xfrm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C64A4C19-8F2D-D485-F412-603E5CD6A7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34182" y="2603499"/>
            <a:ext cx="4801784" cy="3930619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02028EF-4241-E54E-9D6F-3E5C627880CC}"/>
              </a:ext>
            </a:extLst>
          </p:cNvPr>
          <p:cNvSpPr txBox="1"/>
          <p:nvPr/>
        </p:nvSpPr>
        <p:spPr>
          <a:xfrm>
            <a:off x="1018783" y="1588068"/>
            <a:ext cx="11173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Die Schlüsselproteine der Zellzyklus-Kontrolle – </a:t>
            </a:r>
            <a:r>
              <a:rPr lang="de-DE" dirty="0" err="1">
                <a:solidFill>
                  <a:schemeClr val="accent1"/>
                </a:solidFill>
              </a:rPr>
              <a:t>Cdk</a:t>
            </a:r>
            <a:r>
              <a:rPr lang="de-DE" dirty="0">
                <a:solidFill>
                  <a:schemeClr val="accent1"/>
                </a:solidFill>
              </a:rPr>
              <a:t> und </a:t>
            </a:r>
            <a:r>
              <a:rPr lang="de-DE" dirty="0" err="1">
                <a:solidFill>
                  <a:schemeClr val="accent1"/>
                </a:solidFill>
              </a:rPr>
              <a:t>Cycline</a:t>
            </a:r>
            <a:r>
              <a:rPr lang="de-DE" dirty="0">
                <a:solidFill>
                  <a:schemeClr val="accent1"/>
                </a:solidFill>
              </a:rPr>
              <a:t> – Auswirkungen von Mutationen</a:t>
            </a:r>
          </a:p>
        </p:txBody>
      </p:sp>
    </p:spTree>
    <p:extLst>
      <p:ext uri="{BB962C8B-B14F-4D97-AF65-F5344CB8AC3E}">
        <p14:creationId xmlns:p14="http://schemas.microsoft.com/office/powerpoint/2010/main" val="1471477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95586D-ED5B-A9B4-4C53-F13210934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Tafelbild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9A1D833-CA84-3D60-7AAE-7104B94B9A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Campbell S. 433; Natura S. 82 + 85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7CD49EF-8FB5-45A0-D466-475E11B80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720" y="1525229"/>
            <a:ext cx="4455752" cy="507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90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274DEF-BF11-6E02-1BA0-7137BFBCC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Kontrolle des Zellzyklus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0046EB-F25C-4430-9D58-2B0FEE710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/>
              <a:t>Zeichne den </a:t>
            </a:r>
            <a:r>
              <a:rPr lang="de-DE" sz="2400" b="1" dirty="0">
                <a:solidFill>
                  <a:schemeClr val="accent1"/>
                </a:solidFill>
              </a:rPr>
              <a:t>Zellzyklus</a:t>
            </a:r>
            <a:r>
              <a:rPr lang="de-DE" sz="2400" dirty="0"/>
              <a:t> als Übersichtsskizze und markiere die Lage der </a:t>
            </a:r>
            <a:r>
              <a:rPr lang="de-DE" sz="2400" b="1" dirty="0">
                <a:solidFill>
                  <a:schemeClr val="accent1"/>
                </a:solidFill>
              </a:rPr>
              <a:t>Kontrollpunkte</a:t>
            </a:r>
            <a:r>
              <a:rPr lang="de-DE" sz="2400" dirty="0">
                <a:solidFill>
                  <a:schemeClr val="tx1"/>
                </a:solidFill>
              </a:rPr>
              <a:t> (auf Deinem AB)</a:t>
            </a:r>
            <a:r>
              <a:rPr lang="de-DE" sz="2400" dirty="0"/>
              <a:t>. </a:t>
            </a:r>
          </a:p>
          <a:p>
            <a:endParaRPr lang="de-DE" sz="2400" dirty="0"/>
          </a:p>
          <a:p>
            <a:r>
              <a:rPr lang="de-DE" sz="2400" dirty="0"/>
              <a:t>Erkläre die </a:t>
            </a:r>
            <a:r>
              <a:rPr lang="de-DE" sz="2400" u="sng" dirty="0"/>
              <a:t>Bedeutung der Kontrollpunkte </a:t>
            </a:r>
            <a:r>
              <a:rPr lang="de-DE" sz="2400" dirty="0"/>
              <a:t>für den Verlauf des Zellzyklus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6893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89FADDA0-9A37-BB65-5306-29BF30ABE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Link: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A48C6F7-4BC1-A9A1-2092-CB31076A1B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/>
              <a:t>https://</a:t>
            </a:r>
            <a:r>
              <a:rPr lang="de-DE" dirty="0" err="1"/>
              <a:t>www.google.com</a:t>
            </a:r>
            <a:r>
              <a:rPr lang="de-DE" dirty="0"/>
              <a:t>/</a:t>
            </a:r>
            <a:r>
              <a:rPr lang="de-DE" dirty="0" err="1"/>
              <a:t>url?sa</a:t>
            </a:r>
            <a:r>
              <a:rPr lang="de-DE" dirty="0"/>
              <a:t>=</a:t>
            </a:r>
            <a:r>
              <a:rPr lang="de-DE" dirty="0" err="1"/>
              <a:t>t&amp;rct</a:t>
            </a:r>
            <a:r>
              <a:rPr lang="de-DE" dirty="0"/>
              <a:t>=</a:t>
            </a:r>
            <a:r>
              <a:rPr lang="de-DE" dirty="0" err="1"/>
              <a:t>j&amp;q</a:t>
            </a:r>
            <a:r>
              <a:rPr lang="de-DE" dirty="0"/>
              <a:t>=&amp;</a:t>
            </a:r>
            <a:r>
              <a:rPr lang="de-DE" dirty="0" err="1"/>
              <a:t>esrc</a:t>
            </a:r>
            <a:r>
              <a:rPr lang="de-DE" dirty="0"/>
              <a:t>=</a:t>
            </a:r>
            <a:r>
              <a:rPr lang="de-DE" dirty="0" err="1"/>
              <a:t>s&amp;source</a:t>
            </a:r>
            <a:r>
              <a:rPr lang="de-DE" dirty="0"/>
              <a:t>=</a:t>
            </a:r>
            <a:r>
              <a:rPr lang="de-DE" dirty="0" err="1"/>
              <a:t>video&amp;cd</a:t>
            </a:r>
            <a:r>
              <a:rPr lang="de-DE" dirty="0"/>
              <a:t>=&amp;</a:t>
            </a:r>
            <a:r>
              <a:rPr lang="de-DE" dirty="0" err="1"/>
              <a:t>cad</a:t>
            </a:r>
            <a:r>
              <a:rPr lang="de-DE" dirty="0"/>
              <a:t>=</a:t>
            </a:r>
            <a:r>
              <a:rPr lang="de-DE" dirty="0" err="1"/>
              <a:t>rja&amp;uact</a:t>
            </a:r>
            <a:r>
              <a:rPr lang="de-DE" dirty="0"/>
              <a:t>=8&amp;ved=2ahUKEwjMvZu6g__8AhWY57sIHWgACyEQtwJ6BAgGEAI&amp;url=https%3A%2F%2Fwww.futura-sciences.com%2Fde%2Fwelche-rolle-spielt-protein-p53-krebs_4154%2F&amp;usg=AOvVaw1LljDM12iq2yzBzy_KRx55 </a:t>
            </a:r>
          </a:p>
        </p:txBody>
      </p:sp>
      <p:pic>
        <p:nvPicPr>
          <p:cNvPr id="2050" name="Picture 2" descr="Tumor • Bösartigeund gutartige Wucherungen">
            <a:extLst>
              <a:ext uri="{FF2B5EF4-FFF2-40B4-BE49-F238E27FC236}">
                <a16:creationId xmlns:a16="http://schemas.microsoft.com/office/drawing/2014/main" id="{B053B377-958F-B7D0-BD56-67DA35B5E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179" y="1116086"/>
            <a:ext cx="5326434" cy="307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278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CCDBFF-EB58-1983-2722-F94D92F17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Auswirkungen von Mutationen auf die Funktion von Ras und p53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B731EC6-6624-CED6-51B5-61D47A5E7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Erkläre, wie sich die Veränderungen im Ras- und p53-Protein auf ihre Funktion auswirken.</a:t>
            </a:r>
          </a:p>
          <a:p>
            <a:r>
              <a:rPr lang="de-DE" sz="2400" dirty="0"/>
              <a:t>Erläutere die Folgen für das Zellzyklus-Kontrollsystem und damit für die Zellteilung.</a:t>
            </a:r>
          </a:p>
          <a:p>
            <a:r>
              <a:rPr lang="de-DE" sz="2400" dirty="0"/>
              <a:t>Stelle einen Zusammenhang her zwischen der Fehlsteuerung des Zellzyklus-Kontrollsystems und einer Krebserkrankung.</a:t>
            </a:r>
          </a:p>
        </p:txBody>
      </p:sp>
    </p:spTree>
    <p:extLst>
      <p:ext uri="{BB962C8B-B14F-4D97-AF65-F5344CB8AC3E}">
        <p14:creationId xmlns:p14="http://schemas.microsoft.com/office/powerpoint/2010/main" val="1077891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622B42EA-936E-0883-1BFF-BEB33C8E6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Das Protein BRCA1 repariert in Kooperation mit zwei weiteren Proteinen Strangbrüche in der DNA. Es interagiert mit p53 und ist unmittelbar an dessen Aktivierung beteiligt. 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256423F-0B49-2B2E-3C53-7A259D9DB944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992221" y="3678767"/>
            <a:ext cx="10019490" cy="997858"/>
          </a:xfrm>
        </p:spPr>
        <p:txBody>
          <a:bodyPr>
            <a:normAutofit/>
          </a:bodyPr>
          <a:lstStyle/>
          <a:p>
            <a:r>
              <a:rPr lang="de-DE" sz="2000" dirty="0"/>
              <a:t>BRCA1 und BRCA2 sind sogenannte tumorunterdrückende Gene; Mutationen in beiden Allelen sind für 2/3 der familiären Mammakarzinome verantwortlich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EA4749-6E99-BD53-41AC-7C73809331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5029199"/>
            <a:ext cx="11118715" cy="997857"/>
          </a:xfrm>
        </p:spPr>
        <p:txBody>
          <a:bodyPr>
            <a:normAutofit fontScale="92500"/>
          </a:bodyPr>
          <a:lstStyle/>
          <a:p>
            <a:r>
              <a:rPr lang="de-DE" sz="2400" dirty="0"/>
              <a:t>Beurteile die Entscheidung Angelina Jolies, sich die Brüste amputieren zu lassen, nachdem sie erfahren hatte, dass sie das „fehlerhafte“ BRCA1-Gen in sich trägt.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0554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0042D1F-ADFB-CDCE-DDFE-86EAE686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671209"/>
            <a:ext cx="8761413" cy="1313233"/>
          </a:xfrm>
        </p:spPr>
        <p:txBody>
          <a:bodyPr/>
          <a:lstStyle/>
          <a:p>
            <a:r>
              <a:rPr lang="de-DE" dirty="0"/>
              <a:t>Tumorbildung: Mutationen im Ras-Gen zu 20-30% und zu 50% im p53-Gen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63319A3B-B4EE-5169-F043-A2EA2F054B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953" y="2115682"/>
            <a:ext cx="8761413" cy="4424758"/>
          </a:xfrm>
        </p:spPr>
      </p:pic>
    </p:spTree>
    <p:extLst>
      <p:ext uri="{BB962C8B-B14F-4D97-AF65-F5344CB8AC3E}">
        <p14:creationId xmlns:p14="http://schemas.microsoft.com/office/powerpoint/2010/main" val="1065094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D765D9-2BB4-D2A7-7E73-3F902706E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>
                <a:solidFill>
                  <a:schemeClr val="accent1"/>
                </a:solidFill>
              </a:rPr>
              <a:t>Quiz – Frage 1: </a:t>
            </a:r>
            <a:r>
              <a:rPr lang="de-DE" sz="3600" dirty="0"/>
              <a:t>In welchem Sinne kann man Krebs immer als genetische Krankheit betrachten?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15C76F9-76D5-0AB2-1F24-87AAB91E73E6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1B43961-88F8-20C1-42BF-70AEC6E168E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0206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34EEEC-9F7F-D2D8-B946-3290AF6BC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>
                <a:solidFill>
                  <a:schemeClr val="accent1"/>
                </a:solidFill>
              </a:rPr>
              <a:t>Quiz – Frage 2: </a:t>
            </a:r>
            <a:r>
              <a:rPr lang="de-DE" sz="3600" dirty="0"/>
              <a:t>In welcher Hinsicht ist die Bezeichnung Proto-Onkogen irreführend?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B6D99F7-D5FA-1CED-D75D-718D355A69C7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EB993BD-2CDA-8D21-750C-08112347FDB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1942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013D62-AE47-AC53-40F9-4A29B4CB6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>
                <a:solidFill>
                  <a:schemeClr val="accent1"/>
                </a:solidFill>
              </a:rPr>
              <a:t>Quiz – Frage 3: </a:t>
            </a:r>
            <a:r>
              <a:rPr lang="de-DE" sz="3600" dirty="0"/>
              <a:t>Wie kann eine Mutation in einem Tumorsuppressor-Gen zur Entwicklung von Krebs beitragen?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5FC9A7B-165E-CBC4-EDBE-D9013B0DE27A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2B7D3EC-0119-79C3-F9BA-256896E7345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1789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11B773-0209-9256-B535-F8B02F0A5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b="1" dirty="0">
                <a:solidFill>
                  <a:schemeClr val="accent1"/>
                </a:solidFill>
              </a:rPr>
              <a:t>Quiz – Frage 4: </a:t>
            </a:r>
            <a:br>
              <a:rPr lang="de-DE" sz="2800" dirty="0"/>
            </a:br>
            <a:r>
              <a:rPr lang="de-DE" sz="2800" dirty="0"/>
              <a:t>Alle unsere Zellen enthalten Proto-Onkogene, die sich in Onkogene umwandeln können, welche zur Krebsentstehung führen. Welche Erklärungen ist die Beste für die Anwesenheit solcher potenzieller Zeitbomben in unseren Zellen?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B157FD0-1290-589F-D1E4-FF1E1A689582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F1C3932-59FE-80D3-5FAA-3797A012581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8269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6AE026-9D5B-56F2-923B-EA7403995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b="1" dirty="0">
                <a:solidFill>
                  <a:schemeClr val="accent1"/>
                </a:solidFill>
              </a:rPr>
              <a:t>Quiz – Frage 5: </a:t>
            </a:r>
            <a:r>
              <a:rPr lang="de-DE" sz="3600" dirty="0"/>
              <a:t>Warum werden die meisten Typen von z.B. Brustkrebs nicht als erblich angesehen?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CA4278D-9F08-AC60-E939-0B4D912887D9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1FDB16F-BBC9-06B6-18BA-2144BAC92B6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2558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65F4609-89AF-802C-C9C4-A6F260251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Zellzyklus-Kontrollsystem</a:t>
            </a:r>
          </a:p>
        </p:txBody>
      </p:sp>
      <p:pic>
        <p:nvPicPr>
          <p:cNvPr id="8" name="Inhaltsplatzhalter 4">
            <a:extLst>
              <a:ext uri="{FF2B5EF4-FFF2-40B4-BE49-F238E27FC236}">
                <a16:creationId xmlns:a16="http://schemas.microsoft.com/office/drawing/2014/main" id="{8F086E76-EAF7-F965-B51B-F63971C231F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448086" y="831933"/>
            <a:ext cx="5278023" cy="5442408"/>
          </a:xfrm>
        </p:spPr>
      </p:pic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9BC0524B-E5B6-29B1-0B9C-2E0E5F9B8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630" y="549058"/>
            <a:ext cx="5552354" cy="572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759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65F4609-89AF-802C-C9C4-A6F260251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891" y="2636079"/>
            <a:ext cx="4351025" cy="1067504"/>
          </a:xfrm>
        </p:spPr>
        <p:txBody>
          <a:bodyPr/>
          <a:lstStyle/>
          <a:p>
            <a:r>
              <a:rPr lang="de-DE" sz="2000" dirty="0"/>
              <a:t>Zellzyklus-Kontrollsystem – ein zyklisch wirkendes Molekülsystem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5C9284E-63BA-A57B-0942-81EBE50167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Inhaltsplatzhalter 4">
            <a:extLst>
              <a:ext uri="{FF2B5EF4-FFF2-40B4-BE49-F238E27FC236}">
                <a16:creationId xmlns:a16="http://schemas.microsoft.com/office/drawing/2014/main" id="{8F086E76-EAF7-F965-B51B-F63971C231F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448086" y="831933"/>
            <a:ext cx="5278023" cy="5442408"/>
          </a:xfr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F6B2850B-F839-EB15-3E52-664412E07506}"/>
              </a:ext>
            </a:extLst>
          </p:cNvPr>
          <p:cNvSpPr txBox="1"/>
          <p:nvPr/>
        </p:nvSpPr>
        <p:spPr>
          <a:xfrm>
            <a:off x="1052744" y="5351011"/>
            <a:ext cx="5165387" cy="92333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G2-Kontrollpunkt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: Ist die DNA vollständig repliziert? Ist der Kontext richtig? </a:t>
            </a:r>
          </a:p>
          <a:p>
            <a:r>
              <a:rPr lang="de-DE" i="1" dirty="0">
                <a:solidFill>
                  <a:schemeClr val="accent1">
                    <a:lumMod val="20000"/>
                    <a:lumOff val="80000"/>
                  </a:schemeClr>
                </a:solidFill>
                <a:sym typeface="Wingdings" pitchFamily="2" charset="2"/>
              </a:rPr>
              <a:t> Mitose aktivieren!</a:t>
            </a:r>
            <a:endParaRPr lang="de-DE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7FE74CE-9583-82A1-1A73-653A154F7CA9}"/>
              </a:ext>
            </a:extLst>
          </p:cNvPr>
          <p:cNvSpPr txBox="1"/>
          <p:nvPr/>
        </p:nvSpPr>
        <p:spPr>
          <a:xfrm>
            <a:off x="1052745" y="3819556"/>
            <a:ext cx="5165387" cy="120032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Metaphase-Kontrollpunkt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: Liegen alle Chromosomen in der </a:t>
            </a: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Metaphaseplatte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? Sind alle Chromatiden an der Spindel angeheftet?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706675D-7637-959F-A6F5-550D90DA70E0}"/>
              </a:ext>
            </a:extLst>
          </p:cNvPr>
          <p:cNvSpPr txBox="1"/>
          <p:nvPr/>
        </p:nvSpPr>
        <p:spPr>
          <a:xfrm>
            <a:off x="1052745" y="831933"/>
            <a:ext cx="5165387" cy="175432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G1-Kontrollpunkt 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(Restriktionspunkt): Ist die Zelle groß genug? Ist die DNA-unbeschädigt? Ist der Kontext (bestimmte innere und äußere Bedingungen) richtig? </a:t>
            </a:r>
          </a:p>
          <a:p>
            <a:r>
              <a:rPr lang="de-DE" i="1" dirty="0">
                <a:solidFill>
                  <a:schemeClr val="accent1">
                    <a:lumMod val="20000"/>
                    <a:lumOff val="80000"/>
                  </a:schemeClr>
                </a:solidFill>
                <a:sym typeface="Wingdings" pitchFamily="2" charset="2"/>
              </a:rPr>
              <a:t> DNA-Replikation auslösen! oder G0-Phase (Zustand ohne Zellteilung)</a:t>
            </a:r>
            <a:endParaRPr lang="de-DE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85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3FF88C-7A51-9B9A-8C80-0F3241397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26" y="2825704"/>
            <a:ext cx="5453974" cy="1206592"/>
          </a:xfrm>
        </p:spPr>
        <p:txBody>
          <a:bodyPr/>
          <a:lstStyle/>
          <a:p>
            <a:r>
              <a:rPr lang="de-DE" sz="3200" dirty="0"/>
              <a:t>Die „Uhr des Zellzyklus“: </a:t>
            </a:r>
            <a:br>
              <a:rPr lang="de-DE" sz="3200" dirty="0"/>
            </a:br>
            <a:r>
              <a:rPr lang="de-DE" sz="3200" dirty="0" err="1"/>
              <a:t>Cycline</a:t>
            </a:r>
            <a:r>
              <a:rPr lang="de-DE" sz="3200" dirty="0"/>
              <a:t> und </a:t>
            </a:r>
            <a:r>
              <a:rPr lang="de-DE" sz="3200" dirty="0" err="1"/>
              <a:t>Cyclin</a:t>
            </a:r>
            <a:r>
              <a:rPr lang="de-DE" sz="3200" dirty="0"/>
              <a:t>-abhängige Kinasen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5F37C3E-B218-CD4D-8473-95666FE57A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8445384-BDD3-4BFD-8DA2-58D64BBA8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027" y="494692"/>
            <a:ext cx="5190163" cy="586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84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3FF88C-7A51-9B9A-8C80-0F3241397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99" y="3162816"/>
            <a:ext cx="5453974" cy="1206592"/>
          </a:xfrm>
        </p:spPr>
        <p:txBody>
          <a:bodyPr/>
          <a:lstStyle/>
          <a:p>
            <a:r>
              <a:rPr lang="de-DE" sz="2400" dirty="0"/>
              <a:t>Die „Uhr des Zellzyklus“: </a:t>
            </a:r>
            <a:r>
              <a:rPr lang="de-DE" sz="2400" dirty="0" err="1"/>
              <a:t>Cycline</a:t>
            </a:r>
            <a:r>
              <a:rPr lang="de-DE" sz="2400" dirty="0"/>
              <a:t> und </a:t>
            </a:r>
            <a:r>
              <a:rPr lang="de-DE" sz="2400" dirty="0" err="1"/>
              <a:t>Cyclin</a:t>
            </a:r>
            <a:r>
              <a:rPr lang="de-DE" sz="2400" dirty="0"/>
              <a:t>-abhängige Kinasen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5F37C3E-B218-CD4D-8473-95666FE57A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8445384-BDD3-4BFD-8DA2-58D64BBA8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027" y="494692"/>
            <a:ext cx="5190163" cy="586861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926E61E-0F9E-30DF-014E-0A73D74FD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61" y="4369408"/>
            <a:ext cx="5753100" cy="19939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8FD02DD-92BC-24A3-7B9B-A78F44179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61" y="494692"/>
            <a:ext cx="5753100" cy="281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2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1E66299-A1ED-0E4E-73E6-83F1294C5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Zusammenspiel von </a:t>
            </a:r>
            <a:r>
              <a:rPr lang="de-DE" dirty="0" err="1"/>
              <a:t>CdK</a:t>
            </a:r>
            <a:r>
              <a:rPr lang="de-DE" dirty="0"/>
              <a:t> und </a:t>
            </a:r>
            <a:r>
              <a:rPr lang="de-DE" dirty="0" err="1"/>
              <a:t>Cyclinen</a:t>
            </a:r>
            <a:r>
              <a:rPr lang="de-DE" dirty="0"/>
              <a:t> bei der Kontrolle des Zellzyklus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64960D6-DA1C-F39F-AA48-CFFC268AB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Beschreibe die Interaktion zwischen den </a:t>
            </a:r>
            <a:r>
              <a:rPr lang="de-DE" sz="2400" b="1" dirty="0" err="1">
                <a:solidFill>
                  <a:schemeClr val="accent1"/>
                </a:solidFill>
              </a:rPr>
              <a:t>Cyclin</a:t>
            </a:r>
            <a:r>
              <a:rPr lang="de-DE" sz="2400" b="1" dirty="0">
                <a:solidFill>
                  <a:schemeClr val="accent1"/>
                </a:solidFill>
              </a:rPr>
              <a:t>-abhängigen Proteinkinasen (</a:t>
            </a:r>
            <a:r>
              <a:rPr lang="de-DE" sz="2400" b="1" dirty="0" err="1">
                <a:solidFill>
                  <a:schemeClr val="accent1"/>
                </a:solidFill>
              </a:rPr>
              <a:t>Cdk</a:t>
            </a:r>
            <a:r>
              <a:rPr lang="de-DE" sz="2400" b="1" dirty="0">
                <a:solidFill>
                  <a:schemeClr val="accent1"/>
                </a:solidFill>
              </a:rPr>
              <a:t>)</a:t>
            </a:r>
            <a:r>
              <a:rPr lang="de-DE" sz="2400" dirty="0"/>
              <a:t> und den verschiedenen </a:t>
            </a:r>
            <a:r>
              <a:rPr lang="de-DE" sz="2400" b="1" dirty="0" err="1">
                <a:solidFill>
                  <a:schemeClr val="accent1"/>
                </a:solidFill>
              </a:rPr>
              <a:t>Cyclinen</a:t>
            </a:r>
            <a:r>
              <a:rPr lang="de-DE" sz="2400" dirty="0"/>
              <a:t> im Verlauf des Zellzyklus und deren Auswirkungen auf die Vorgänge in der Zelle bzw. im Zellkern.</a:t>
            </a:r>
          </a:p>
        </p:txBody>
      </p:sp>
    </p:spTree>
    <p:extLst>
      <p:ext uri="{BB962C8B-B14F-4D97-AF65-F5344CB8AC3E}">
        <p14:creationId xmlns:p14="http://schemas.microsoft.com/office/powerpoint/2010/main" val="1633681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402B9ED-4F33-500A-D37C-D7B001C56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B45CBFF-1154-2CC5-9844-10902AF76D9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0F9A912-D641-DD41-B15B-5B6D81A11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141" y="282541"/>
            <a:ext cx="10407718" cy="588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08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16FFEF4-313A-BCC4-E854-A3054C55A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Zur Regulation des Zellzyklus tragen innere und äußere Signale bei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84F873E-4432-E52E-F572-DE4B1EC3A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/>
              <a:t>Interne Signale: „Haltesignal“ der </a:t>
            </a:r>
            <a:r>
              <a:rPr lang="de-DE" sz="2400" dirty="0" err="1"/>
              <a:t>Kinetochoren</a:t>
            </a:r>
            <a:endParaRPr lang="de-DE" sz="2400" dirty="0"/>
          </a:p>
          <a:p>
            <a:r>
              <a:rPr lang="de-DE" sz="2400" dirty="0"/>
              <a:t>Externe Signale: Wachstumsfaktoren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50716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-Sitzungssaal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Ion-Sitzungssaal</Template>
  <TotalTime>0</TotalTime>
  <Words>753</Words>
  <Application>Microsoft Macintosh PowerPoint</Application>
  <PresentationFormat>Breitbild</PresentationFormat>
  <Paragraphs>65</Paragraphs>
  <Slides>28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2" baseType="lpstr">
      <vt:lpstr>Arial</vt:lpstr>
      <vt:lpstr>Century Gothic</vt:lpstr>
      <vt:lpstr>Wingdings 3</vt:lpstr>
      <vt:lpstr>Ion-Sitzungssaal</vt:lpstr>
      <vt:lpstr>Kontrolle des Zellzyklus und Tumorbiologie</vt:lpstr>
      <vt:lpstr>Kontrolle des Zellzyklus</vt:lpstr>
      <vt:lpstr>Zellzyklus-Kontrollsystem</vt:lpstr>
      <vt:lpstr>Zellzyklus-Kontrollsystem – ein zyklisch wirkendes Molekülsystem</vt:lpstr>
      <vt:lpstr>Die „Uhr des Zellzyklus“:  Cycline und Cyclin-abhängige Kinasen</vt:lpstr>
      <vt:lpstr>Die „Uhr des Zellzyklus“: Cycline und Cyclin-abhängige Kinasen</vt:lpstr>
      <vt:lpstr>Zusammenspiel von CdK und Cyclinen bei der Kontrolle des Zellzyklus</vt:lpstr>
      <vt:lpstr>PowerPoint-Präsentation</vt:lpstr>
      <vt:lpstr>Zur Regulation des Zellzyklus tragen innere und äußere Signale bei</vt:lpstr>
      <vt:lpstr>Interne Signale: Nachrichten von Kinetochoren</vt:lpstr>
      <vt:lpstr>Zellwachstum – Wachstums-faktoren – dichteabhängige Hemmung</vt:lpstr>
      <vt:lpstr>Steuerung des normalen Zellwachstums</vt:lpstr>
      <vt:lpstr>Krebs –  Fehler in der Informations-übertragung</vt:lpstr>
      <vt:lpstr>Krebs –  Fehler in der Informations-übertragung</vt:lpstr>
      <vt:lpstr>Krebs –  Fehler in der Informationsübertragung</vt:lpstr>
      <vt:lpstr>Genetische Veränderungen wandeln Proto-Onkogene in Onkogene um</vt:lpstr>
      <vt:lpstr>What goes wrong in cancer?</vt:lpstr>
      <vt:lpstr>Signalübertragung durch Ras und p53</vt:lpstr>
      <vt:lpstr>Tafelbild</vt:lpstr>
      <vt:lpstr>Link:</vt:lpstr>
      <vt:lpstr>Auswirkungen von Mutationen auf die Funktion von Ras und p53</vt:lpstr>
      <vt:lpstr>Das Protein BRCA1 repariert in Kooperation mit zwei weiteren Proteinen Strangbrüche in der DNA. Es interagiert mit p53 und ist unmittelbar an dessen Aktivierung beteiligt. </vt:lpstr>
      <vt:lpstr>Tumorbildung: Mutationen im Ras-Gen zu 20-30% und zu 50% im p53-Gen</vt:lpstr>
      <vt:lpstr>Quiz – Frage 1: In welchem Sinne kann man Krebs immer als genetische Krankheit betrachten?</vt:lpstr>
      <vt:lpstr>Quiz – Frage 2: In welcher Hinsicht ist die Bezeichnung Proto-Onkogen irreführend?</vt:lpstr>
      <vt:lpstr>Quiz – Frage 3: Wie kann eine Mutation in einem Tumorsuppressor-Gen zur Entwicklung von Krebs beitragen?</vt:lpstr>
      <vt:lpstr>Quiz – Frage 4:  Alle unsere Zellen enthalten Proto-Onkogene, die sich in Onkogene umwandeln können, welche zur Krebsentstehung führen. Welche Erklärungen ist die Beste für die Anwesenheit solcher potenzieller Zeitbomben in unseren Zellen? </vt:lpstr>
      <vt:lpstr>Quiz – Frage 5: Warum werden die meisten Typen von z.B. Brustkrebs nicht als erblich angesehen?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Kontrolle des Zellzyklus und Tumorbiologie</dc:title>
  <dc:creator>Microsoft Office-Benutzer</dc:creator>
  <cp:lastModifiedBy>Microsoft Office-Benutzer</cp:lastModifiedBy>
  <cp:revision>1</cp:revision>
  <dcterms:created xsi:type="dcterms:W3CDTF">2023-02-05T09:02:02Z</dcterms:created>
  <dcterms:modified xsi:type="dcterms:W3CDTF">2023-02-05T19:05:33Z</dcterms:modified>
</cp:coreProperties>
</file>